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8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35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18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9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16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5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7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44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2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62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26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67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621D-A0DA-46AA-B7C9-84D710EA197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F15C2-427A-4B9E-8547-1DDAEFB08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6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ПРЕЗЕНТАЦИИ, ПЛАКАТЫ\Олег Супян\21-03-2018_10-08-54\RUSELECTRONICS_LOGO\RUSELECTRONICS_LOGO\LOGO_RGB\PNG\FULL_VERSION_PNG\RUSELECTRONICS_RGB_RU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t="38767" r="52874" b="38401"/>
          <a:stretch/>
        </p:blipFill>
        <p:spPr bwMode="auto">
          <a:xfrm>
            <a:off x="333727" y="8580391"/>
            <a:ext cx="1413990" cy="46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160308"/>
            <a:ext cx="5892800" cy="572978"/>
          </a:xfrm>
          <a:prstGeom prst="rect">
            <a:avLst/>
          </a:prstGeom>
          <a:solidFill>
            <a:srgbClr val="6AD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Оптимизатор энергопотребления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33727" y="4538133"/>
            <a:ext cx="6112229" cy="37063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50000"/>
              </a:lnSpc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1000" b="1" dirty="0" smtClean="0">
              <a:solidFill>
                <a:srgbClr val="B70088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algn="l" defTabSz="914400">
              <a:spcAft>
                <a:spcPts val="600"/>
              </a:spcAft>
            </a:pPr>
            <a:r>
              <a:rPr lang="ru-RU" sz="1600" b="1" dirty="0">
                <a:solidFill>
                  <a:srgbClr val="B7008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Основное назначение:</a:t>
            </a:r>
          </a:p>
          <a:p>
            <a:pPr marL="342900" indent="-342900" algn="just" defTabSz="1007943">
              <a:lnSpc>
                <a:spcPct val="150000"/>
              </a:lnSpc>
              <a:spcBef>
                <a:spcPts val="0"/>
              </a:spcBef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нормализация напряжения в </a:t>
            </a:r>
            <a:r>
              <a:rPr lang="ru-RU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электрических сетях систем электроснабжения общего назначения переменного трехфазного тока с номинальным напряжением 380/220 В и частотой </a:t>
            </a:r>
            <a:r>
              <a:rPr lang="ru-RU" sz="160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50 </a:t>
            </a:r>
            <a:r>
              <a:rPr lang="ru-RU" sz="16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Гц </a:t>
            </a:r>
            <a:r>
              <a:rPr lang="ru-RU" sz="16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 заданном оператором диапазоне;</a:t>
            </a:r>
            <a:endParaRPr lang="ru-RU" sz="16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just" defTabSz="1007943">
              <a:lnSpc>
                <a:spcPct val="110000"/>
              </a:lnSpc>
              <a:spcBef>
                <a:spcPts val="1102"/>
              </a:spcBef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регистрация, архивирование и передача в диспетчерские системы параметров качества электроэнергии и энергопотребления для дальнейшего анализа или ведения </a:t>
            </a:r>
            <a:r>
              <a:rPr lang="ru-RU" sz="16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учета </a:t>
            </a:r>
            <a:r>
              <a:rPr lang="ru-RU" sz="16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потребляемой энергии;</a:t>
            </a:r>
          </a:p>
          <a:p>
            <a:pPr marL="342900" indent="-342900" algn="just" defTabSz="1007943">
              <a:lnSpc>
                <a:spcPct val="110000"/>
              </a:lnSpc>
              <a:spcBef>
                <a:spcPts val="1102"/>
              </a:spcBef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выполнение функций некоммерческого учета потребляемой электроэнергии.</a:t>
            </a:r>
            <a:endParaRPr lang="ru-RU" sz="1600" dirty="0"/>
          </a:p>
        </p:txBody>
      </p:sp>
      <p:pic>
        <p:nvPicPr>
          <p:cNvPr id="14" name="Picture 2" descr="C:\Users\o54-eskorobogatko\Desktop\Варианты логотипа_1_рус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60" y="8646270"/>
            <a:ext cx="1498211" cy="39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595" y="8542693"/>
            <a:ext cx="2155872" cy="5389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15" y="990615"/>
            <a:ext cx="3177300" cy="317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15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ПРЕЗЕНТАЦИИ, ПЛАКАТЫ\Олег Супян\21-03-2018_10-08-54\RUSELECTRONICS_LOGO\RUSELECTRONICS_LOGO\LOGO_RGB\PNG\FULL_VERSION_PNG\RUSELECTRONICS_RGB_RU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5" t="38767" r="52874" b="38401"/>
          <a:stretch/>
        </p:blipFill>
        <p:spPr bwMode="auto">
          <a:xfrm>
            <a:off x="333727" y="8580391"/>
            <a:ext cx="1413990" cy="46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o54-eskorobogatko\Desktop\Варианты логотипа_1_рус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960" y="8646270"/>
            <a:ext cx="1498211" cy="39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3595" y="8542693"/>
            <a:ext cx="2155872" cy="5389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1146" y="2922193"/>
            <a:ext cx="642832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B700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применяется Оптимизатор и какие проблемы решает:</a:t>
            </a:r>
          </a:p>
          <a:p>
            <a:pPr marL="342900" indent="-342900" algn="just" defTabSz="1007943">
              <a:lnSpc>
                <a:spcPct val="150000"/>
              </a:lnSpc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Промышленность и производство: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Для защиты производственных линий от негативных последствий воздействия высокого или низкого напряжения, в системах освещения и на прочей нагрузке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defTabSz="1007943">
              <a:lnSpc>
                <a:spcPct val="150000"/>
              </a:lnSpc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Сфера ЖКХ: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Для повышения надежности питания инфраструктурных и технологических объектов (например, водоканалов) и в системах электроснабжения жилых домов.</a:t>
            </a:r>
          </a:p>
          <a:p>
            <a:pPr marL="342900" indent="-342900" algn="just" defTabSz="1007943">
              <a:lnSpc>
                <a:spcPct val="150000"/>
              </a:lnSpc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Бизнес и торговля: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Эффективно используются в системах освещения торговых залов и помещений бизнес-центров, в том числе для повышения надежности работы серверов и прочего оборудования.</a:t>
            </a:r>
          </a:p>
          <a:p>
            <a:pPr marL="342900" indent="-342900" algn="just" defTabSz="1007943">
              <a:lnSpc>
                <a:spcPct val="150000"/>
              </a:lnSpc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учреждения:</a:t>
            </a:r>
          </a:p>
          <a:p>
            <a:pPr algn="just">
              <a:spcAft>
                <a:spcPts val="600"/>
              </a:spcAft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Особые требования к освещению учебных классов и аудиторий требуют высокого качества света, которого трудно добиться без правильного электропитания.</a:t>
            </a:r>
          </a:p>
          <a:p>
            <a:pPr marL="342900" indent="-342900" algn="just" defTabSz="1007943">
              <a:lnSpc>
                <a:spcPct val="150000"/>
              </a:lnSpc>
              <a:buClr>
                <a:srgbClr val="B70088"/>
              </a:buClr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Топливно-энергетический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сектор: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Зачастую качество питания таких объектов снижено из-за удаленности от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распределительных узлов электропитания и оптимизаторы способны решить эту проблему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662" y="7511925"/>
            <a:ext cx="621327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B700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Контакты: </a:t>
            </a:r>
            <a:endParaRPr lang="ru-RU" sz="1600" b="1" dirty="0" smtClean="0">
              <a:solidFill>
                <a:srgbClr val="B7008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. Санкт-Петербург, ул. Академика Павлова, д.14а, </a:t>
            </a:r>
          </a:p>
          <a:p>
            <a:pPr algn="just" defTabSz="1007943">
              <a:buClr>
                <a:srgbClr val="B70088"/>
              </a:buClr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тел. 8 (812) 438-75-54,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почта: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pykhalov_vv@nii-vektor.ru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kryukov_sa@vector.ru; nii@nii-vektor.ru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62" y="0"/>
            <a:ext cx="2909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solidFill>
                  <a:srgbClr val="B700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характеристики</a:t>
            </a:r>
          </a:p>
        </p:txBody>
      </p:sp>
      <p:graphicFrame>
        <p:nvGraphicFramePr>
          <p:cNvPr id="18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593029"/>
              </p:ext>
            </p:extLst>
          </p:nvPr>
        </p:nvGraphicFramePr>
        <p:xfrm>
          <a:off x="130654" y="419265"/>
          <a:ext cx="6615289" cy="2371434"/>
        </p:xfrm>
        <a:graphic>
          <a:graphicData uri="http://schemas.openxmlformats.org/drawingml/2006/table">
            <a:tbl>
              <a:tblPr bandRow="1"/>
              <a:tblGrid>
                <a:gridCol w="29267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8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462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Номинальная мощность, суммарно по трем фазам (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Модели в диапазоне от 40 до 400.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62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сети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Трехфазная сеть напряжением 380/220 В, частотой 50 Гц 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62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Допустимый диапазон входного рабочего  напряжения (В)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85 - 264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426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Максимальный диапазон регулирования  выходного напряжения (В).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+- 20%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426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Собственное потребление устройства по отношению к  номинальной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мощности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0.5%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39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 регулирования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каждой фазе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раздельно.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ступеней регулирования – до 4-х с шагом 5%.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391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Способ управления устройством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через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панель оператора (вариант для помещений), либо по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Wi-Fi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использованием гаджетов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платформе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Android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355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Измерение параметров сети и архивация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Непрерывное 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измерение и индикация напряжения, тока, мощности и 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φ по каждой фазе и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суммарно.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AD1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9016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856</TotalTime>
  <Words>287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</vt:vector>
  </TitlesOfParts>
  <Company>ОАО"НИИ"Вектор"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Зеленков Андрей Иванович</dc:creator>
  <cp:lastModifiedBy>Зеленков Андрей Иванович</cp:lastModifiedBy>
  <cp:revision>78</cp:revision>
  <dcterms:created xsi:type="dcterms:W3CDTF">2019-10-29T06:20:14Z</dcterms:created>
  <dcterms:modified xsi:type="dcterms:W3CDTF">2019-10-31T12:44:56Z</dcterms:modified>
</cp:coreProperties>
</file>